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AB68BCF1-2CBE-4D6E-8EF3-7C769CF77AD1}">
          <p14:sldIdLst>
            <p14:sldId id="256"/>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66CC"/>
    <a:srgbClr val="00FFCC"/>
    <a:srgbClr val="FF6600"/>
    <a:srgbClr val="FF9966"/>
    <a:srgbClr val="FF00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32" y="72"/>
      </p:cViewPr>
      <p:guideLst>
        <p:guide orient="horz" pos="3120"/>
        <p:guide pos="216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presProps" Target="pres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ableStyles" Target="tableStyles.xml" />
  <Relationship Id="rId5" Type="http://schemas.openxmlformats.org/officeDocument/2006/relationships/theme" Target="theme/theme1.xml" />
  <Relationship Id="rId4" Type="http://schemas.openxmlformats.org/officeDocument/2006/relationships/viewProps" Target="viewProps.xml" />
</Relationship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0B2ADEB-B4E8-4871-A272-D8FE26498A16}"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5A35C1-F8D3-4D0F-969B-C202CE3B06BF}" type="slidenum">
              <a:rPr kumimoji="1" lang="ja-JP" altLang="en-US" smtClean="0"/>
              <a:t>‹#›</a:t>
            </a:fld>
            <a:endParaRPr kumimoji="1" lang="ja-JP" altLang="en-US"/>
          </a:p>
        </p:txBody>
      </p:sp>
    </p:spTree>
    <p:extLst>
      <p:ext uri="{BB962C8B-B14F-4D97-AF65-F5344CB8AC3E}">
        <p14:creationId xmlns:p14="http://schemas.microsoft.com/office/powerpoint/2010/main" val="1839542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0B2ADEB-B4E8-4871-A272-D8FE26498A16}"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5A35C1-F8D3-4D0F-969B-C202CE3B06BF}" type="slidenum">
              <a:rPr kumimoji="1" lang="ja-JP" altLang="en-US" smtClean="0"/>
              <a:t>‹#›</a:t>
            </a:fld>
            <a:endParaRPr kumimoji="1" lang="ja-JP" altLang="en-US"/>
          </a:p>
        </p:txBody>
      </p:sp>
    </p:spTree>
    <p:extLst>
      <p:ext uri="{BB962C8B-B14F-4D97-AF65-F5344CB8AC3E}">
        <p14:creationId xmlns:p14="http://schemas.microsoft.com/office/powerpoint/2010/main" val="341702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0B2ADEB-B4E8-4871-A272-D8FE26498A16}"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5A35C1-F8D3-4D0F-969B-C202CE3B06BF}" type="slidenum">
              <a:rPr kumimoji="1" lang="ja-JP" altLang="en-US" smtClean="0"/>
              <a:t>‹#›</a:t>
            </a:fld>
            <a:endParaRPr kumimoji="1" lang="ja-JP" altLang="en-US"/>
          </a:p>
        </p:txBody>
      </p:sp>
    </p:spTree>
    <p:extLst>
      <p:ext uri="{BB962C8B-B14F-4D97-AF65-F5344CB8AC3E}">
        <p14:creationId xmlns:p14="http://schemas.microsoft.com/office/powerpoint/2010/main" val="3718496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0B2ADEB-B4E8-4871-A272-D8FE26498A16}"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5A35C1-F8D3-4D0F-969B-C202CE3B06BF}" type="slidenum">
              <a:rPr kumimoji="1" lang="ja-JP" altLang="en-US" smtClean="0"/>
              <a:t>‹#›</a:t>
            </a:fld>
            <a:endParaRPr kumimoji="1" lang="ja-JP" altLang="en-US"/>
          </a:p>
        </p:txBody>
      </p:sp>
    </p:spTree>
    <p:extLst>
      <p:ext uri="{BB962C8B-B14F-4D97-AF65-F5344CB8AC3E}">
        <p14:creationId xmlns:p14="http://schemas.microsoft.com/office/powerpoint/2010/main" val="1264876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0B2ADEB-B4E8-4871-A272-D8FE26498A16}"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5A35C1-F8D3-4D0F-969B-C202CE3B06BF}" type="slidenum">
              <a:rPr kumimoji="1" lang="ja-JP" altLang="en-US" smtClean="0"/>
              <a:t>‹#›</a:t>
            </a:fld>
            <a:endParaRPr kumimoji="1" lang="ja-JP" altLang="en-US"/>
          </a:p>
        </p:txBody>
      </p:sp>
    </p:spTree>
    <p:extLst>
      <p:ext uri="{BB962C8B-B14F-4D97-AF65-F5344CB8AC3E}">
        <p14:creationId xmlns:p14="http://schemas.microsoft.com/office/powerpoint/2010/main" val="2879049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0B2ADEB-B4E8-4871-A272-D8FE26498A16}" type="datetimeFigureOut">
              <a:rPr kumimoji="1" lang="ja-JP" altLang="en-US" smtClean="0"/>
              <a:t>2017/10/16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5A35C1-F8D3-4D0F-969B-C202CE3B06BF}" type="slidenum">
              <a:rPr kumimoji="1" lang="ja-JP" altLang="en-US" smtClean="0"/>
              <a:t>‹#›</a:t>
            </a:fld>
            <a:endParaRPr kumimoji="1" lang="ja-JP" altLang="en-US"/>
          </a:p>
        </p:txBody>
      </p:sp>
    </p:spTree>
    <p:extLst>
      <p:ext uri="{BB962C8B-B14F-4D97-AF65-F5344CB8AC3E}">
        <p14:creationId xmlns:p14="http://schemas.microsoft.com/office/powerpoint/2010/main" val="2329902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0B2ADEB-B4E8-4871-A272-D8FE26498A16}" type="datetimeFigureOut">
              <a:rPr kumimoji="1" lang="ja-JP" altLang="en-US" smtClean="0"/>
              <a:t>2017/10/16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A5A35C1-F8D3-4D0F-969B-C202CE3B06BF}" type="slidenum">
              <a:rPr kumimoji="1" lang="ja-JP" altLang="en-US" smtClean="0"/>
              <a:t>‹#›</a:t>
            </a:fld>
            <a:endParaRPr kumimoji="1" lang="ja-JP" altLang="en-US"/>
          </a:p>
        </p:txBody>
      </p:sp>
    </p:spTree>
    <p:extLst>
      <p:ext uri="{BB962C8B-B14F-4D97-AF65-F5344CB8AC3E}">
        <p14:creationId xmlns:p14="http://schemas.microsoft.com/office/powerpoint/2010/main" val="2592595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0B2ADEB-B4E8-4871-A272-D8FE26498A16}" type="datetimeFigureOut">
              <a:rPr kumimoji="1" lang="ja-JP" altLang="en-US" smtClean="0"/>
              <a:t>2017/10/16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A5A35C1-F8D3-4D0F-969B-C202CE3B06BF}" type="slidenum">
              <a:rPr kumimoji="1" lang="ja-JP" altLang="en-US" smtClean="0"/>
              <a:t>‹#›</a:t>
            </a:fld>
            <a:endParaRPr kumimoji="1" lang="ja-JP" altLang="en-US"/>
          </a:p>
        </p:txBody>
      </p:sp>
    </p:spTree>
    <p:extLst>
      <p:ext uri="{BB962C8B-B14F-4D97-AF65-F5344CB8AC3E}">
        <p14:creationId xmlns:p14="http://schemas.microsoft.com/office/powerpoint/2010/main" val="2231294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0B2ADEB-B4E8-4871-A272-D8FE26498A16}" type="datetimeFigureOut">
              <a:rPr kumimoji="1" lang="ja-JP" altLang="en-US" smtClean="0"/>
              <a:t>2017/10/16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A5A35C1-F8D3-4D0F-969B-C202CE3B06BF}" type="slidenum">
              <a:rPr kumimoji="1" lang="ja-JP" altLang="en-US" smtClean="0"/>
              <a:t>‹#›</a:t>
            </a:fld>
            <a:endParaRPr kumimoji="1" lang="ja-JP" altLang="en-US"/>
          </a:p>
        </p:txBody>
      </p:sp>
    </p:spTree>
    <p:extLst>
      <p:ext uri="{BB962C8B-B14F-4D97-AF65-F5344CB8AC3E}">
        <p14:creationId xmlns:p14="http://schemas.microsoft.com/office/powerpoint/2010/main" val="244231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0B2ADEB-B4E8-4871-A272-D8FE26498A16}" type="datetimeFigureOut">
              <a:rPr kumimoji="1" lang="ja-JP" altLang="en-US" smtClean="0"/>
              <a:t>2017/10/16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5A35C1-F8D3-4D0F-969B-C202CE3B06BF}" type="slidenum">
              <a:rPr kumimoji="1" lang="ja-JP" altLang="en-US" smtClean="0"/>
              <a:t>‹#›</a:t>
            </a:fld>
            <a:endParaRPr kumimoji="1" lang="ja-JP" altLang="en-US"/>
          </a:p>
        </p:txBody>
      </p:sp>
    </p:spTree>
    <p:extLst>
      <p:ext uri="{BB962C8B-B14F-4D97-AF65-F5344CB8AC3E}">
        <p14:creationId xmlns:p14="http://schemas.microsoft.com/office/powerpoint/2010/main" val="45765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0B2ADEB-B4E8-4871-A272-D8FE26498A16}" type="datetimeFigureOut">
              <a:rPr kumimoji="1" lang="ja-JP" altLang="en-US" smtClean="0"/>
              <a:t>2017/10/16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5A35C1-F8D3-4D0F-969B-C202CE3B06BF}" type="slidenum">
              <a:rPr kumimoji="1" lang="ja-JP" altLang="en-US" smtClean="0"/>
              <a:t>‹#›</a:t>
            </a:fld>
            <a:endParaRPr kumimoji="1" lang="ja-JP" altLang="en-US"/>
          </a:p>
        </p:txBody>
      </p:sp>
    </p:spTree>
    <p:extLst>
      <p:ext uri="{BB962C8B-B14F-4D97-AF65-F5344CB8AC3E}">
        <p14:creationId xmlns:p14="http://schemas.microsoft.com/office/powerpoint/2010/main" val="392152446"/>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30B2ADEB-B4E8-4871-A272-D8FE26498A16}" type="datetimeFigureOut">
              <a:rPr kumimoji="1" lang="ja-JP" altLang="en-US" smtClean="0"/>
              <a:t>2017/10/16</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A5A35C1-F8D3-4D0F-969B-C202CE3B06BF}" type="slidenum">
              <a:rPr kumimoji="1" lang="ja-JP" altLang="en-US" smtClean="0"/>
              <a:t>‹#›</a:t>
            </a:fld>
            <a:endParaRPr kumimoji="1" lang="ja-JP" altLang="en-US"/>
          </a:p>
        </p:txBody>
      </p:sp>
    </p:spTree>
    <p:extLst>
      <p:ext uri="{BB962C8B-B14F-4D97-AF65-F5344CB8AC3E}">
        <p14:creationId xmlns:p14="http://schemas.microsoft.com/office/powerpoint/2010/main" val="3591407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hyperlink" Target="mailto:sougyou@21aomori.or.jp" TargetMode="External"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81251" y="1468489"/>
            <a:ext cx="6336704" cy="1292357"/>
          </a:xfrm>
        </p:spPr>
        <p:txBody>
          <a:bodyPr>
            <a:normAutofit/>
          </a:bodyPr>
          <a:lstStyle/>
          <a:p>
            <a:pPr algn="l"/>
            <a:r>
              <a:rPr kumimoji="1" lang="ja-JP" altLang="en-US" sz="1500" dirty="0" smtClean="0">
                <a:ea typeface="ＤＦ特太ゴシック体" panose="02010609000101010101" pitchFamily="1" charset="-128"/>
              </a:rPr>
              <a:t>大学・支援機関との連携や外部資金（補助金）の獲得による先進事例を企業の方から具体的にご講演頂きます。</a:t>
            </a:r>
            <a:r>
              <a:rPr kumimoji="1" lang="en-US" altLang="ja-JP" sz="1500" dirty="0" smtClean="0">
                <a:ea typeface="ＤＦ特太ゴシック体" panose="02010609000101010101" pitchFamily="1" charset="-128"/>
              </a:rPr>
              <a:t/>
            </a:r>
            <a:br>
              <a:rPr kumimoji="1" lang="en-US" altLang="ja-JP" sz="1500" dirty="0" smtClean="0">
                <a:ea typeface="ＤＦ特太ゴシック体" panose="02010609000101010101" pitchFamily="1" charset="-128"/>
              </a:rPr>
            </a:br>
            <a:r>
              <a:rPr kumimoji="1" lang="ja-JP" altLang="en-US" sz="1500" dirty="0" smtClean="0">
                <a:ea typeface="ＤＦ特太ゴシック体" panose="02010609000101010101" pitchFamily="1" charset="-128"/>
              </a:rPr>
              <a:t>また、東北経済産業局からも補助金獲得のポイントをお話頂きます。</a:t>
            </a:r>
            <a:r>
              <a:rPr kumimoji="1" lang="en-US" altLang="ja-JP" sz="1500" dirty="0" smtClean="0">
                <a:ea typeface="ＤＦ特太ゴシック体" panose="02010609000101010101" pitchFamily="1" charset="-128"/>
              </a:rPr>
              <a:t/>
            </a:r>
            <a:br>
              <a:rPr kumimoji="1" lang="en-US" altLang="ja-JP" sz="1500" dirty="0" smtClean="0">
                <a:ea typeface="ＤＦ特太ゴシック体" panose="02010609000101010101" pitchFamily="1" charset="-128"/>
              </a:rPr>
            </a:br>
            <a:r>
              <a:rPr kumimoji="1" lang="ja-JP" altLang="en-US" sz="1500" dirty="0" smtClean="0">
                <a:ea typeface="ＤＦ特太ゴシック体" panose="02010609000101010101" pitchFamily="1" charset="-128"/>
              </a:rPr>
              <a:t>皆さまのご参加をお待ちしています。（参加費は</a:t>
            </a:r>
            <a:r>
              <a:rPr kumimoji="1" lang="ja-JP" altLang="en-US" sz="1500" dirty="0" smtClean="0">
                <a:ea typeface="ＤＦ特太ゴシック体" panose="02010609000101010101" pitchFamily="1" charset="-128"/>
              </a:rPr>
              <a:t>無料）</a:t>
            </a:r>
            <a:endParaRPr kumimoji="1" lang="ja-JP" altLang="en-US" sz="1500" dirty="0">
              <a:ea typeface="ＤＦ特太ゴシック体" panose="02010609000101010101" pitchFamily="1" charset="-128"/>
            </a:endParaRPr>
          </a:p>
        </p:txBody>
      </p:sp>
      <p:sp>
        <p:nvSpPr>
          <p:cNvPr id="14" name="正方形/長方形 13"/>
          <p:cNvSpPr/>
          <p:nvPr/>
        </p:nvSpPr>
        <p:spPr>
          <a:xfrm>
            <a:off x="291761" y="9517518"/>
            <a:ext cx="5933400" cy="38848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050" b="1" dirty="0" smtClean="0">
                <a:solidFill>
                  <a:schemeClr val="tx1"/>
                </a:solidFill>
              </a:rPr>
              <a:t>※</a:t>
            </a:r>
            <a:r>
              <a:rPr kumimoji="1" lang="ja-JP" altLang="en-US" sz="1050" b="1" dirty="0" smtClean="0">
                <a:solidFill>
                  <a:schemeClr val="tx1"/>
                </a:solidFill>
              </a:rPr>
              <a:t>交流会欄に「○」（参加）または、「</a:t>
            </a:r>
            <a:r>
              <a:rPr kumimoji="1" lang="en-US" altLang="ja-JP" sz="1050" b="1" dirty="0" smtClean="0">
                <a:solidFill>
                  <a:schemeClr val="tx1"/>
                </a:solidFill>
              </a:rPr>
              <a:t>×</a:t>
            </a:r>
            <a:r>
              <a:rPr kumimoji="1" lang="ja-JP" altLang="en-US" sz="1050" b="1" dirty="0" smtClean="0">
                <a:solidFill>
                  <a:schemeClr val="tx1"/>
                </a:solidFill>
              </a:rPr>
              <a:t>」（不参加）の記入をお願いします。</a:t>
            </a:r>
            <a:endParaRPr kumimoji="1" lang="en-US" altLang="ja-JP" sz="1050" b="1" dirty="0" smtClean="0">
              <a:solidFill>
                <a:schemeClr val="tx1"/>
              </a:solidFill>
            </a:endParaRPr>
          </a:p>
        </p:txBody>
      </p:sp>
      <p:sp>
        <p:nvSpPr>
          <p:cNvPr id="8" name="正方形/長方形 7"/>
          <p:cNvSpPr/>
          <p:nvPr/>
        </p:nvSpPr>
        <p:spPr>
          <a:xfrm>
            <a:off x="238836" y="4432494"/>
            <a:ext cx="3116478" cy="116763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600" dirty="0" smtClean="0">
                <a:solidFill>
                  <a:schemeClr val="accent3">
                    <a:lumMod val="50000"/>
                  </a:schemeClr>
                </a:solidFill>
              </a:rPr>
              <a:t>※</a:t>
            </a:r>
            <a:r>
              <a:rPr kumimoji="1" lang="ja-JP" altLang="en-US" sz="1600" dirty="0" smtClean="0">
                <a:solidFill>
                  <a:schemeClr val="accent3">
                    <a:lumMod val="50000"/>
                  </a:schemeClr>
                </a:solidFill>
              </a:rPr>
              <a:t>終了後、同会場で交流会を</a:t>
            </a:r>
            <a:r>
              <a:rPr kumimoji="1" lang="ja-JP" altLang="en-US" sz="1600" dirty="0" smtClean="0">
                <a:solidFill>
                  <a:schemeClr val="accent3">
                    <a:lumMod val="50000"/>
                  </a:schemeClr>
                </a:solidFill>
              </a:rPr>
              <a:t>開催　　</a:t>
            </a:r>
            <a:endParaRPr kumimoji="1" lang="en-US" altLang="ja-JP" sz="1600" dirty="0" smtClean="0">
              <a:solidFill>
                <a:schemeClr val="accent3">
                  <a:lumMod val="50000"/>
                </a:schemeClr>
              </a:solidFill>
            </a:endParaRPr>
          </a:p>
          <a:p>
            <a:r>
              <a:rPr kumimoji="1" lang="ja-JP" altLang="en-US" sz="1600" dirty="0" smtClean="0">
                <a:solidFill>
                  <a:schemeClr val="accent3">
                    <a:lumMod val="50000"/>
                  </a:schemeClr>
                </a:solidFill>
              </a:rPr>
              <a:t>　 します</a:t>
            </a:r>
            <a:r>
              <a:rPr kumimoji="1" lang="ja-JP" altLang="en-US" sz="1600" dirty="0" smtClean="0">
                <a:solidFill>
                  <a:schemeClr val="accent3">
                    <a:lumMod val="50000"/>
                  </a:schemeClr>
                </a:solidFill>
              </a:rPr>
              <a:t>（参加費：</a:t>
            </a:r>
            <a:r>
              <a:rPr kumimoji="1" lang="en-US" altLang="ja-JP" sz="1600" dirty="0" smtClean="0">
                <a:solidFill>
                  <a:schemeClr val="accent3">
                    <a:lumMod val="50000"/>
                  </a:schemeClr>
                </a:solidFill>
              </a:rPr>
              <a:t>1,000</a:t>
            </a:r>
            <a:r>
              <a:rPr kumimoji="1" lang="ja-JP" altLang="en-US" sz="1600" dirty="0" smtClean="0">
                <a:solidFill>
                  <a:schemeClr val="accent3">
                    <a:lumMod val="50000"/>
                  </a:schemeClr>
                </a:solidFill>
              </a:rPr>
              <a:t>円）</a:t>
            </a:r>
            <a:endParaRPr kumimoji="1" lang="en-US" altLang="ja-JP" sz="1600" dirty="0" smtClean="0">
              <a:solidFill>
                <a:schemeClr val="accent3">
                  <a:lumMod val="50000"/>
                </a:schemeClr>
              </a:solidFill>
            </a:endParaRPr>
          </a:p>
          <a:p>
            <a:r>
              <a:rPr kumimoji="1" lang="ja-JP" altLang="en-US" sz="1200" dirty="0" smtClean="0">
                <a:solidFill>
                  <a:schemeClr val="accent3">
                    <a:lumMod val="50000"/>
                  </a:schemeClr>
                </a:solidFill>
              </a:rPr>
              <a:t>　  </a:t>
            </a:r>
            <a:r>
              <a:rPr kumimoji="1" lang="ja-JP" altLang="en-US" sz="1100" b="1" dirty="0" smtClean="0">
                <a:solidFill>
                  <a:schemeClr val="accent3">
                    <a:lumMod val="50000"/>
                  </a:schemeClr>
                </a:solidFill>
              </a:rPr>
              <a:t>アルコール</a:t>
            </a:r>
            <a:r>
              <a:rPr kumimoji="1" lang="ja-JP" altLang="en-US" sz="1100" b="1" dirty="0" smtClean="0">
                <a:solidFill>
                  <a:schemeClr val="accent3">
                    <a:lumMod val="50000"/>
                  </a:schemeClr>
                </a:solidFill>
              </a:rPr>
              <a:t>、軽食をご準備します。 国・</a:t>
            </a:r>
            <a:r>
              <a:rPr kumimoji="1" lang="ja-JP" altLang="en-US" sz="1100" b="1" dirty="0" smtClean="0">
                <a:solidFill>
                  <a:schemeClr val="accent3">
                    <a:lumMod val="50000"/>
                  </a:schemeClr>
                </a:solidFill>
              </a:rPr>
              <a:t>支援機 </a:t>
            </a:r>
            <a:endParaRPr kumimoji="1" lang="en-US" altLang="ja-JP" sz="1100" b="1" dirty="0" smtClean="0">
              <a:solidFill>
                <a:schemeClr val="accent3">
                  <a:lumMod val="50000"/>
                </a:schemeClr>
              </a:solidFill>
            </a:endParaRPr>
          </a:p>
          <a:p>
            <a:r>
              <a:rPr lang="en-US" altLang="ja-JP" sz="1100" b="1" dirty="0">
                <a:solidFill>
                  <a:schemeClr val="accent3">
                    <a:lumMod val="50000"/>
                  </a:schemeClr>
                </a:solidFill>
              </a:rPr>
              <a:t> </a:t>
            </a:r>
            <a:r>
              <a:rPr lang="en-US" altLang="ja-JP" sz="1100" b="1" dirty="0" smtClean="0">
                <a:solidFill>
                  <a:schemeClr val="accent3">
                    <a:lumMod val="50000"/>
                  </a:schemeClr>
                </a:solidFill>
              </a:rPr>
              <a:t>    </a:t>
            </a:r>
            <a:r>
              <a:rPr kumimoji="1" lang="ja-JP" altLang="en-US" sz="1100" b="1" dirty="0" smtClean="0">
                <a:solidFill>
                  <a:schemeClr val="accent3">
                    <a:lumMod val="50000"/>
                  </a:schemeClr>
                </a:solidFill>
              </a:rPr>
              <a:t>関</a:t>
            </a:r>
            <a:r>
              <a:rPr kumimoji="1" lang="ja-JP" altLang="en-US" sz="1100" b="1" dirty="0" smtClean="0">
                <a:solidFill>
                  <a:schemeClr val="accent3">
                    <a:lumMod val="50000"/>
                  </a:schemeClr>
                </a:solidFill>
              </a:rPr>
              <a:t>・大学・金融等との交流を深めませんか。</a:t>
            </a:r>
            <a:endParaRPr kumimoji="1" lang="ja-JP" altLang="en-US" sz="1100" b="1" dirty="0">
              <a:solidFill>
                <a:schemeClr val="accent3">
                  <a:lumMod val="50000"/>
                </a:schemeClr>
              </a:solidFill>
            </a:endParaRPr>
          </a:p>
        </p:txBody>
      </p:sp>
      <p:sp>
        <p:nvSpPr>
          <p:cNvPr id="4" name="正方形/長方形 3"/>
          <p:cNvSpPr/>
          <p:nvPr/>
        </p:nvSpPr>
        <p:spPr>
          <a:xfrm>
            <a:off x="18703" y="325998"/>
            <a:ext cx="4395754" cy="30777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sz="1400" b="1" i="1" cap="none" spc="50" dirty="0" smtClean="0">
                <a:ln w="11430"/>
                <a:solidFill>
                  <a:srgbClr val="00B050"/>
                </a:solidFill>
                <a:effectLst>
                  <a:outerShdw blurRad="76200" dist="50800" dir="5400000" algn="tl" rotWithShape="0">
                    <a:srgbClr val="000000">
                      <a:alpha val="65000"/>
                    </a:srgbClr>
                  </a:outerShdw>
                </a:effectLst>
              </a:rPr>
              <a:t>ひろさき産学官連携フォーラム　イブニングフォーラム </a:t>
            </a:r>
            <a:endParaRPr lang="ja-JP" altLang="en-US" sz="1400" b="1" i="1" cap="none" spc="50" dirty="0">
              <a:ln w="11430"/>
              <a:solidFill>
                <a:srgbClr val="00B050"/>
              </a:solidFill>
              <a:effectLst>
                <a:outerShdw blurRad="76200" dist="50800" dir="5400000" algn="tl" rotWithShape="0">
                  <a:srgbClr val="000000">
                    <a:alpha val="65000"/>
                  </a:srgbClr>
                </a:outerShdw>
              </a:effectLst>
            </a:endParaRPr>
          </a:p>
        </p:txBody>
      </p:sp>
      <p:sp>
        <p:nvSpPr>
          <p:cNvPr id="5" name="正方形/長方形 4"/>
          <p:cNvSpPr/>
          <p:nvPr/>
        </p:nvSpPr>
        <p:spPr>
          <a:xfrm>
            <a:off x="766906" y="700382"/>
            <a:ext cx="5554726" cy="55399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ja-JP" altLang="en-US" sz="3000" b="1" cap="none" spc="0" dirty="0" smtClean="0">
                <a:ln w="11430"/>
                <a:solidFill>
                  <a:srgbClr val="00B050"/>
                </a:solidFill>
                <a:effectLst>
                  <a:outerShdw blurRad="50800" dist="39000" dir="5460000" algn="tl">
                    <a:srgbClr val="000000">
                      <a:alpha val="38000"/>
                    </a:srgbClr>
                  </a:outerShdw>
                </a:effectLst>
              </a:rPr>
              <a:t>「補助金活用先進事例」のご紹介</a:t>
            </a:r>
            <a:endParaRPr lang="ja-JP" altLang="en-US" sz="3000" b="1" cap="none" spc="0" dirty="0">
              <a:ln w="11430"/>
              <a:solidFill>
                <a:srgbClr val="00B050"/>
              </a:solidFill>
              <a:effectLst>
                <a:outerShdw blurRad="50800" dist="39000" dir="5460000" algn="tl">
                  <a:srgbClr val="000000">
                    <a:alpha val="38000"/>
                  </a:srgbClr>
                </a:outerShdw>
              </a:effectLst>
            </a:endParaRPr>
          </a:p>
        </p:txBody>
      </p:sp>
      <p:graphicFrame>
        <p:nvGraphicFramePr>
          <p:cNvPr id="6" name="表 5"/>
          <p:cNvGraphicFramePr>
            <a:graphicFrameLocks noGrp="1"/>
          </p:cNvGraphicFramePr>
          <p:nvPr>
            <p:extLst>
              <p:ext uri="{D42A27DB-BD31-4B8C-83A1-F6EECF244321}">
                <p14:modId xmlns:p14="http://schemas.microsoft.com/office/powerpoint/2010/main" val="260133748"/>
              </p:ext>
            </p:extLst>
          </p:nvPr>
        </p:nvGraphicFramePr>
        <p:xfrm>
          <a:off x="3408239" y="2706049"/>
          <a:ext cx="3399205" cy="2481780"/>
        </p:xfrm>
        <a:graphic>
          <a:graphicData uri="http://schemas.openxmlformats.org/drawingml/2006/table">
            <a:tbl>
              <a:tblPr firstRow="1" bandRow="1">
                <a:tableStyleId>{5C22544A-7EE6-4342-B048-85BDC9FD1C3A}</a:tableStyleId>
              </a:tblPr>
              <a:tblGrid>
                <a:gridCol w="675513"/>
                <a:gridCol w="2723692"/>
              </a:tblGrid>
              <a:tr h="288032">
                <a:tc gridSpan="2">
                  <a:txBody>
                    <a:bodyPr/>
                    <a:lstStyle/>
                    <a:p>
                      <a:r>
                        <a:rPr kumimoji="1" lang="ja-JP" altLang="en-US" sz="1300" dirty="0" smtClean="0"/>
                        <a:t>プログラム</a:t>
                      </a:r>
                      <a:endParaRPr kumimoji="1" lang="ja-JP" altLang="en-US" sz="1300" dirty="0"/>
                    </a:p>
                  </a:txBody>
                  <a:tcPr marT="49530" marB="49530">
                    <a:solidFill>
                      <a:schemeClr val="accent3">
                        <a:lumMod val="50000"/>
                      </a:schemeClr>
                    </a:solidFill>
                  </a:tcPr>
                </a:tc>
                <a:tc hMerge="1">
                  <a:txBody>
                    <a:bodyPr/>
                    <a:lstStyle/>
                    <a:p>
                      <a:endParaRPr kumimoji="1" lang="ja-JP" altLang="en-US"/>
                    </a:p>
                  </a:txBody>
                  <a:tcPr/>
                </a:tc>
              </a:tr>
              <a:tr h="523610">
                <a:tc>
                  <a:txBody>
                    <a:bodyPr/>
                    <a:lstStyle/>
                    <a:p>
                      <a:pPr algn="ctr"/>
                      <a:r>
                        <a:rPr kumimoji="1" lang="en-US" altLang="ja-JP" sz="1300" dirty="0" smtClean="0"/>
                        <a:t>15:30</a:t>
                      </a:r>
                      <a:r>
                        <a:rPr kumimoji="1" lang="ja-JP" altLang="en-US" sz="1300" dirty="0" smtClean="0"/>
                        <a:t>～</a:t>
                      </a:r>
                      <a:r>
                        <a:rPr kumimoji="1" lang="en-US" altLang="ja-JP" sz="1300" dirty="0" smtClean="0"/>
                        <a:t>16:05</a:t>
                      </a:r>
                      <a:endParaRPr kumimoji="1" lang="ja-JP" altLang="en-US" sz="1300" dirty="0"/>
                    </a:p>
                  </a:txBody>
                  <a:tcPr marL="0" marR="0" marT="0" marB="0" anchor="ctr">
                    <a:solidFill>
                      <a:schemeClr val="accent3">
                        <a:lumMod val="40000"/>
                        <a:lumOff val="60000"/>
                      </a:schemeClr>
                    </a:solidFill>
                  </a:tcPr>
                </a:tc>
                <a:tc>
                  <a:txBody>
                    <a:bodyPr/>
                    <a:lstStyle/>
                    <a:p>
                      <a:pPr algn="l"/>
                      <a:r>
                        <a:rPr lang="ja-JP" altLang="en-US" sz="1300" b="1" dirty="0" smtClean="0"/>
                        <a:t>・サロン開催の目的紹介</a:t>
                      </a:r>
                      <a:endParaRPr lang="en-US" altLang="ja-JP" sz="1300" b="1" dirty="0" smtClean="0"/>
                    </a:p>
                    <a:p>
                      <a:pPr algn="l"/>
                      <a:r>
                        <a:rPr lang="ja-JP" altLang="en-US" sz="1300" b="1" dirty="0" smtClean="0"/>
                        <a:t>・東北経済産業局の説明</a:t>
                      </a:r>
                      <a:endParaRPr lang="ja-JP" altLang="en-US" sz="1300" b="1" dirty="0" smtClean="0">
                        <a:solidFill>
                          <a:schemeClr val="tx1"/>
                        </a:solidFill>
                      </a:endParaRPr>
                    </a:p>
                  </a:txBody>
                  <a:tcPr marL="108000" marR="108000" marT="72000" marB="72000">
                    <a:solidFill>
                      <a:schemeClr val="accent3">
                        <a:lumMod val="40000"/>
                        <a:lumOff val="60000"/>
                      </a:schemeClr>
                    </a:solidFill>
                  </a:tcPr>
                </a:tc>
              </a:tr>
              <a:tr h="863340">
                <a:tc>
                  <a:txBody>
                    <a:bodyPr/>
                    <a:lstStyle/>
                    <a:p>
                      <a:pPr algn="ctr"/>
                      <a:r>
                        <a:rPr lang="en-US" altLang="ja-JP" sz="1300" dirty="0" smtClean="0"/>
                        <a:t>16:05</a:t>
                      </a:r>
                      <a:r>
                        <a:rPr lang="ja-JP" altLang="en-US" sz="1300" dirty="0" smtClean="0"/>
                        <a:t>～</a:t>
                      </a:r>
                      <a:r>
                        <a:rPr lang="en-US" altLang="ja-JP" sz="1300" dirty="0" smtClean="0"/>
                        <a:t>16:40</a:t>
                      </a:r>
                      <a:endParaRPr lang="ja-JP" altLang="en-US" sz="1300" dirty="0">
                        <a:solidFill>
                          <a:schemeClr val="tx1"/>
                        </a:solidFill>
                      </a:endParaRPr>
                    </a:p>
                  </a:txBody>
                  <a:tcPr marL="0" marR="0" marT="0" marB="0" anchor="ctr">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1" dirty="0" smtClean="0"/>
                        <a:t>林精器製造（株）</a:t>
                      </a:r>
                      <a:r>
                        <a:rPr lang="ja-JP" altLang="en-US" sz="900" b="1" dirty="0" smtClean="0"/>
                        <a:t>（福島県須賀川市）の事例</a:t>
                      </a:r>
                      <a:endParaRPr lang="en-US" altLang="ja-JP" sz="9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創業９６年の老舗企業が新規事業分野の開拓に取り組み、産学官連携のもと、補助金を活用して医療機器事業を軌道に乗せるなど事業領域拡大を進めている。</a:t>
                      </a:r>
                      <a:endParaRPr kumimoji="1" lang="ja-JP" altLang="en-US" sz="900" b="1" dirty="0"/>
                    </a:p>
                  </a:txBody>
                  <a:tcPr marL="108000" marR="108000" marT="72000" marB="72000">
                    <a:solidFill>
                      <a:schemeClr val="accent3">
                        <a:lumMod val="75000"/>
                      </a:schemeClr>
                    </a:solidFill>
                  </a:tcPr>
                </a:tc>
              </a:tr>
              <a:tr h="730402">
                <a:tc>
                  <a:txBody>
                    <a:bodyPr/>
                    <a:lstStyle/>
                    <a:p>
                      <a:pPr algn="ctr"/>
                      <a:r>
                        <a:rPr kumimoji="1" lang="en-US" altLang="ja-JP" sz="1300" dirty="0" smtClean="0"/>
                        <a:t>16:40</a:t>
                      </a:r>
                      <a:r>
                        <a:rPr kumimoji="1" lang="ja-JP" altLang="en-US" sz="1300" dirty="0" smtClean="0"/>
                        <a:t>～</a:t>
                      </a:r>
                      <a:r>
                        <a:rPr kumimoji="1" lang="en-US" altLang="ja-JP" sz="1300" dirty="0" smtClean="0"/>
                        <a:t>17:15</a:t>
                      </a:r>
                      <a:endParaRPr kumimoji="1" lang="ja-JP" altLang="en-US" sz="1300" dirty="0"/>
                    </a:p>
                  </a:txBody>
                  <a:tcPr marL="0" marR="0" marT="0" marB="0" anchor="ct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1" dirty="0" smtClean="0"/>
                        <a:t>エクトム（株）</a:t>
                      </a:r>
                      <a:r>
                        <a:rPr lang="ja-JP" altLang="en-US" sz="900" b="1" dirty="0" smtClean="0"/>
                        <a:t>（五所川原市）の事例</a:t>
                      </a:r>
                      <a:endParaRPr lang="en-US" altLang="ja-JP" sz="9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補助金活用により、金属粉末射出成形（</a:t>
                      </a:r>
                      <a:r>
                        <a:rPr kumimoji="1" lang="en-US" altLang="ja-JP" sz="900" dirty="0" smtClean="0"/>
                        <a:t>MIM</a:t>
                      </a:r>
                      <a:r>
                        <a:rPr kumimoji="1" lang="ja-JP" altLang="en-US" sz="900" dirty="0" smtClean="0"/>
                        <a:t>）の試作開発を行い、金型設計から量産まで一貫生産で対応する体制を整えた。</a:t>
                      </a:r>
                      <a:endParaRPr kumimoji="1" lang="ja-JP" altLang="en-US" sz="900" dirty="0"/>
                    </a:p>
                  </a:txBody>
                  <a:tcPr marL="108000" marR="108000" marT="72000" marB="72000">
                    <a:solidFill>
                      <a:schemeClr val="accent3">
                        <a:lumMod val="40000"/>
                        <a:lumOff val="60000"/>
                      </a:schemeClr>
                    </a:solidFill>
                  </a:tcPr>
                </a:tc>
              </a:tr>
            </a:tbl>
          </a:graphicData>
        </a:graphic>
      </p:graphicFrame>
      <p:sp>
        <p:nvSpPr>
          <p:cNvPr id="16" name="テキスト ボックス 15"/>
          <p:cNvSpPr txBox="1"/>
          <p:nvPr/>
        </p:nvSpPr>
        <p:spPr>
          <a:xfrm>
            <a:off x="455479" y="5732038"/>
            <a:ext cx="5939432" cy="1092607"/>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200" b="1" dirty="0" smtClean="0"/>
              <a:t>主催：公益</a:t>
            </a:r>
            <a:r>
              <a:rPr lang="ja-JP" altLang="en-US" sz="1200" b="1" dirty="0"/>
              <a:t>財団法人２１あおもり産業総合支援</a:t>
            </a:r>
            <a:r>
              <a:rPr lang="ja-JP" altLang="en-US" sz="1200" b="1" dirty="0" smtClean="0"/>
              <a:t>センター、ひろさき</a:t>
            </a:r>
            <a:r>
              <a:rPr lang="ja-JP" altLang="en-US" sz="1200" b="1" dirty="0"/>
              <a:t>産学官連携</a:t>
            </a:r>
            <a:r>
              <a:rPr lang="ja-JP" altLang="en-US" sz="1200" b="1" dirty="0" smtClean="0"/>
              <a:t>フォーラム</a:t>
            </a:r>
            <a:endParaRPr lang="en-US" altLang="ja-JP" sz="1200" b="1" dirty="0" smtClean="0"/>
          </a:p>
          <a:p>
            <a:pPr algn="ctr"/>
            <a:endParaRPr lang="en-US" altLang="ja-JP" sz="800" dirty="0" smtClean="0"/>
          </a:p>
          <a:p>
            <a:r>
              <a:rPr lang="en-US" altLang="ja-JP" sz="1100" dirty="0" smtClean="0"/>
              <a:t>【</a:t>
            </a:r>
            <a:r>
              <a:rPr lang="ja-JP" altLang="en-US" sz="1100" dirty="0" smtClean="0"/>
              <a:t>お問い合わせ・お申込先</a:t>
            </a:r>
            <a:r>
              <a:rPr lang="en-US" altLang="ja-JP" sz="1100" dirty="0" smtClean="0"/>
              <a:t>】</a:t>
            </a:r>
            <a:endParaRPr lang="ja-JP" altLang="en-US" sz="1100" dirty="0"/>
          </a:p>
          <a:p>
            <a:r>
              <a:rPr lang="ja-JP" altLang="en-US" sz="1100" dirty="0" smtClean="0"/>
              <a:t>　〒</a:t>
            </a:r>
            <a:r>
              <a:rPr lang="en-US" altLang="ja-JP" sz="1100" dirty="0" smtClean="0"/>
              <a:t>030-0801</a:t>
            </a:r>
            <a:r>
              <a:rPr lang="ja-JP" altLang="en-US" sz="1100" dirty="0" smtClean="0"/>
              <a:t>　　青森県</a:t>
            </a:r>
            <a:r>
              <a:rPr lang="ja-JP" altLang="en-US" sz="1100" dirty="0"/>
              <a:t>青森市新町二丁目４番１号　青森県共同ビル７階</a:t>
            </a:r>
          </a:p>
          <a:p>
            <a:r>
              <a:rPr lang="ja-JP" altLang="en-US" sz="1100" dirty="0" smtClean="0"/>
              <a:t>　　　　　 　　　　　公益</a:t>
            </a:r>
            <a:r>
              <a:rPr lang="ja-JP" altLang="en-US" sz="1100" dirty="0"/>
              <a:t>財団法人２１あおもり産業総合支援</a:t>
            </a:r>
            <a:r>
              <a:rPr lang="ja-JP" altLang="en-US" sz="1100" dirty="0" smtClean="0"/>
              <a:t>センター　　　総合支援課　　担当：阿保</a:t>
            </a:r>
            <a:endParaRPr lang="ja-JP" altLang="en-US" sz="1100" dirty="0"/>
          </a:p>
          <a:p>
            <a:r>
              <a:rPr lang="ja-JP" altLang="en-US" sz="1100" dirty="0" smtClean="0"/>
              <a:t>　　　　　　　　　　</a:t>
            </a:r>
            <a:r>
              <a:rPr lang="en-US" altLang="ja-JP" sz="1200" dirty="0" smtClean="0"/>
              <a:t>TEL</a:t>
            </a:r>
            <a:r>
              <a:rPr lang="ja-JP" altLang="en-US" sz="1200" dirty="0" smtClean="0"/>
              <a:t>：</a:t>
            </a:r>
            <a:r>
              <a:rPr lang="en-US" altLang="ja-JP" sz="1200" dirty="0" smtClean="0"/>
              <a:t>017-777-4066</a:t>
            </a:r>
            <a:r>
              <a:rPr lang="ja-JP" altLang="en-US" sz="1200" dirty="0" smtClean="0"/>
              <a:t>　</a:t>
            </a:r>
            <a:r>
              <a:rPr lang="en-US" altLang="ja-JP" sz="1200" b="1" u="sng" dirty="0" smtClean="0"/>
              <a:t>FAX</a:t>
            </a:r>
            <a:r>
              <a:rPr lang="ja-JP" altLang="en-US" sz="1200" b="1" u="sng" dirty="0" smtClean="0"/>
              <a:t>：</a:t>
            </a:r>
            <a:r>
              <a:rPr lang="en-US" altLang="ja-JP" sz="1200" b="1" u="sng" dirty="0" smtClean="0"/>
              <a:t>017-721-2514</a:t>
            </a:r>
            <a:r>
              <a:rPr lang="ja-JP" altLang="en-US" sz="1200" u="sng" dirty="0" smtClean="0">
                <a:solidFill>
                  <a:schemeClr val="tx1"/>
                </a:solidFill>
              </a:rPr>
              <a:t>　</a:t>
            </a:r>
            <a:r>
              <a:rPr lang="en-US" altLang="ja-JP" sz="1200" b="1" u="sng" dirty="0" smtClean="0">
                <a:solidFill>
                  <a:schemeClr val="tx1"/>
                </a:solidFill>
              </a:rPr>
              <a:t>E-mail</a:t>
            </a:r>
            <a:r>
              <a:rPr lang="ja-JP" altLang="en-US" sz="1200" b="1" u="sng" dirty="0" smtClean="0">
                <a:solidFill>
                  <a:schemeClr val="tx1"/>
                </a:solidFill>
              </a:rPr>
              <a:t>：</a:t>
            </a:r>
            <a:r>
              <a:rPr lang="en-US" altLang="ja-JP" sz="1200" b="1" u="sng" dirty="0" smtClean="0">
                <a:solidFill>
                  <a:schemeClr val="tx1"/>
                </a:solidFill>
                <a:hlinkClick r:id="rId2"/>
              </a:rPr>
              <a:t>sougyou@21aomori.or.jp</a:t>
            </a:r>
            <a:endParaRPr lang="en-US" altLang="ja-JP" sz="1200" b="1" u="sng" dirty="0" smtClean="0">
              <a:solidFill>
                <a:schemeClr val="tx1"/>
              </a:solidFill>
            </a:endParaRPr>
          </a:p>
        </p:txBody>
      </p:sp>
      <p:sp>
        <p:nvSpPr>
          <p:cNvPr id="20" name="正方形/長方形 19"/>
          <p:cNvSpPr/>
          <p:nvPr/>
        </p:nvSpPr>
        <p:spPr>
          <a:xfrm>
            <a:off x="1675814" y="1226166"/>
            <a:ext cx="3736920" cy="40011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ja-JP" altLang="en-US" sz="2000" b="1" cap="none" spc="0" dirty="0" smtClean="0">
                <a:ln w="11430"/>
                <a:solidFill>
                  <a:srgbClr val="92D050"/>
                </a:solidFill>
                <a:effectLst>
                  <a:outerShdw blurRad="50800" dist="39000" dir="5460000" algn="tl">
                    <a:srgbClr val="000000">
                      <a:alpha val="38000"/>
                    </a:srgbClr>
                  </a:outerShdw>
                </a:effectLst>
              </a:rPr>
              <a:t>～補助金活用で未来が変わる～</a:t>
            </a:r>
            <a:endParaRPr lang="ja-JP" altLang="en-US" sz="2000" b="1" cap="none" spc="0" dirty="0">
              <a:ln w="11430"/>
              <a:solidFill>
                <a:srgbClr val="92D050"/>
              </a:solidFill>
              <a:effectLst>
                <a:outerShdw blurRad="50800" dist="39000" dir="5460000" algn="tl">
                  <a:srgbClr val="000000">
                    <a:alpha val="38000"/>
                  </a:srgbClr>
                </a:outerShdw>
              </a:effectLst>
            </a:endParaRPr>
          </a:p>
        </p:txBody>
      </p:sp>
      <p:sp>
        <p:nvSpPr>
          <p:cNvPr id="21" name="正方形/長方形 20"/>
          <p:cNvSpPr/>
          <p:nvPr/>
        </p:nvSpPr>
        <p:spPr>
          <a:xfrm>
            <a:off x="202347" y="6911017"/>
            <a:ext cx="6411787" cy="34444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t>申込書　　</a:t>
            </a:r>
            <a:r>
              <a:rPr kumimoji="1" lang="ja-JP" altLang="en-US" sz="1000" dirty="0" smtClean="0"/>
              <a:t>下記に必要事項をご記入の上、</a:t>
            </a:r>
            <a:r>
              <a:rPr kumimoji="1" lang="en-US" altLang="ja-JP" sz="1000" b="1" dirty="0" smtClean="0"/>
              <a:t>FAX</a:t>
            </a:r>
            <a:r>
              <a:rPr kumimoji="1" lang="ja-JP" altLang="en-US" sz="1000" b="1" dirty="0" smtClean="0"/>
              <a:t>又はメールにてお申し込みください。</a:t>
            </a:r>
            <a:r>
              <a:rPr kumimoji="1" lang="ja-JP" altLang="en-US" sz="1400" b="1" dirty="0" smtClean="0"/>
              <a:t>（</a:t>
            </a:r>
            <a:r>
              <a:rPr kumimoji="1" lang="en-US" altLang="ja-JP" sz="1400" b="1" dirty="0" smtClean="0"/>
              <a:t>11/14</a:t>
            </a:r>
            <a:r>
              <a:rPr kumimoji="1" lang="ja-JP" altLang="en-US" sz="1400" b="1" dirty="0" smtClean="0"/>
              <a:t>締切）</a:t>
            </a:r>
            <a:endParaRPr kumimoji="1" lang="ja-JP" altLang="en-US" sz="1400" b="1" dirty="0"/>
          </a:p>
        </p:txBody>
      </p:sp>
      <p:graphicFrame>
        <p:nvGraphicFramePr>
          <p:cNvPr id="22" name="表 21"/>
          <p:cNvGraphicFramePr>
            <a:graphicFrameLocks noGrp="1"/>
          </p:cNvGraphicFramePr>
          <p:nvPr>
            <p:extLst>
              <p:ext uri="{D42A27DB-BD31-4B8C-83A1-F6EECF244321}">
                <p14:modId xmlns:p14="http://schemas.microsoft.com/office/powerpoint/2010/main" val="358988753"/>
              </p:ext>
            </p:extLst>
          </p:nvPr>
        </p:nvGraphicFramePr>
        <p:xfrm>
          <a:off x="253039" y="8347197"/>
          <a:ext cx="6344313" cy="1173728"/>
        </p:xfrm>
        <a:graphic>
          <a:graphicData uri="http://schemas.openxmlformats.org/drawingml/2006/table">
            <a:tbl>
              <a:tblPr firstRow="1" bandRow="1">
                <a:tableStyleId>{5C22544A-7EE6-4342-B048-85BDC9FD1C3A}</a:tableStyleId>
              </a:tblPr>
              <a:tblGrid>
                <a:gridCol w="720080"/>
                <a:gridCol w="1735801"/>
                <a:gridCol w="792088"/>
                <a:gridCol w="648072"/>
                <a:gridCol w="1728192"/>
                <a:gridCol w="720080"/>
              </a:tblGrid>
              <a:tr h="432048">
                <a:tc>
                  <a:txBody>
                    <a:bodyPr/>
                    <a:lstStyle/>
                    <a:p>
                      <a:pPr algn="ctr"/>
                      <a:r>
                        <a:rPr kumimoji="1" lang="ja-JP" altLang="en-US" sz="1200" dirty="0" smtClean="0">
                          <a:solidFill>
                            <a:schemeClr val="tx1"/>
                          </a:solidFill>
                        </a:rPr>
                        <a:t>役職</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参加者氏名</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交流会</a:t>
                      </a:r>
                      <a:endParaRPr kumimoji="1" lang="en-US" altLang="ja-JP" sz="1200" dirty="0" smtClean="0">
                        <a:solidFill>
                          <a:schemeClr val="tx1"/>
                        </a:solidFill>
                      </a:endParaRPr>
                    </a:p>
                    <a:p>
                      <a:pPr algn="ctr"/>
                      <a:r>
                        <a:rPr kumimoji="1" lang="ja-JP" altLang="en-US" sz="900" dirty="0" smtClean="0">
                          <a:solidFill>
                            <a:schemeClr val="tx1"/>
                          </a:solidFill>
                        </a:rPr>
                        <a:t>（</a:t>
                      </a:r>
                      <a:r>
                        <a:rPr kumimoji="1" lang="en-US" altLang="ja-JP" sz="900" dirty="0" smtClean="0">
                          <a:solidFill>
                            <a:schemeClr val="tx1"/>
                          </a:solidFill>
                        </a:rPr>
                        <a:t>1,000</a:t>
                      </a:r>
                      <a:r>
                        <a:rPr kumimoji="1" lang="ja-JP" altLang="en-US" sz="900" dirty="0" smtClean="0">
                          <a:solidFill>
                            <a:schemeClr val="tx1"/>
                          </a:solidFill>
                        </a:rPr>
                        <a:t>円）</a:t>
                      </a:r>
                      <a:endParaRPr kumimoji="1" lang="ja-JP" altLang="en-US" sz="90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役職</a:t>
                      </a:r>
                      <a:endParaRPr kumimoji="1" lang="ja-JP" altLang="en-US" sz="1200" dirty="0">
                        <a:solidFill>
                          <a:schemeClr val="tx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参加者氏名</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交流会</a:t>
                      </a:r>
                      <a:endParaRPr kumimoji="1" lang="en-US" altLang="ja-JP" sz="1200" dirty="0" smtClean="0">
                        <a:solidFill>
                          <a:schemeClr val="tx1"/>
                        </a:solidFill>
                      </a:endParaRPr>
                    </a:p>
                    <a:p>
                      <a:pPr algn="ctr"/>
                      <a:r>
                        <a:rPr kumimoji="1" lang="ja-JP" altLang="en-US" sz="900" dirty="0" smtClean="0">
                          <a:solidFill>
                            <a:schemeClr val="tx1"/>
                          </a:solidFill>
                        </a:rPr>
                        <a:t>（</a:t>
                      </a:r>
                      <a:r>
                        <a:rPr kumimoji="1" lang="en-US" altLang="ja-JP" sz="900" dirty="0" smtClean="0">
                          <a:solidFill>
                            <a:schemeClr val="tx1"/>
                          </a:solidFill>
                        </a:rPr>
                        <a:t>1,000</a:t>
                      </a:r>
                      <a:r>
                        <a:rPr kumimoji="1" lang="ja-JP" altLang="en-US" sz="900" dirty="0" smtClean="0">
                          <a:solidFill>
                            <a:schemeClr val="tx1"/>
                          </a:solidFill>
                        </a:rPr>
                        <a:t>円）</a:t>
                      </a:r>
                      <a:endParaRPr kumimoji="1"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4" name="正方形/長方形 23"/>
          <p:cNvSpPr/>
          <p:nvPr/>
        </p:nvSpPr>
        <p:spPr>
          <a:xfrm>
            <a:off x="300836" y="7404937"/>
            <a:ext cx="6220371" cy="36105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smtClean="0"/>
              <a:t>企業名・所属団体名</a:t>
            </a:r>
            <a:r>
              <a:rPr kumimoji="1" lang="en-US" altLang="ja-JP" sz="1200" dirty="0" smtClean="0"/>
              <a:t>/</a:t>
            </a:r>
            <a:r>
              <a:rPr kumimoji="1" lang="ja-JP" altLang="en-US" dirty="0" smtClean="0"/>
              <a:t>　　　</a:t>
            </a:r>
            <a:endParaRPr kumimoji="1" lang="ja-JP" altLang="en-US" dirty="0"/>
          </a:p>
        </p:txBody>
      </p:sp>
      <p:sp>
        <p:nvSpPr>
          <p:cNvPr id="30" name="正方形/長方形 29"/>
          <p:cNvSpPr/>
          <p:nvPr/>
        </p:nvSpPr>
        <p:spPr>
          <a:xfrm>
            <a:off x="304656" y="7876067"/>
            <a:ext cx="6225932" cy="36105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smtClean="0"/>
              <a:t>住所</a:t>
            </a:r>
            <a:r>
              <a:rPr kumimoji="1" lang="en-US" altLang="ja-JP" sz="1200" dirty="0" smtClean="0"/>
              <a:t>/</a:t>
            </a:r>
            <a:r>
              <a:rPr kumimoji="1" lang="ja-JP" altLang="en-US" sz="1200" dirty="0" smtClean="0"/>
              <a:t>　　　　　　　　　　　　　　　　　　　　　　　　　　電話</a:t>
            </a:r>
            <a:r>
              <a:rPr kumimoji="1" lang="en-US" altLang="ja-JP" sz="1200" dirty="0" smtClean="0"/>
              <a:t>/</a:t>
            </a:r>
            <a:r>
              <a:rPr kumimoji="1" lang="ja-JP" altLang="en-US" sz="1200" dirty="0" smtClean="0"/>
              <a:t>　　　　　　　　　　　　　</a:t>
            </a:r>
            <a:r>
              <a:rPr kumimoji="1" lang="en-US" altLang="ja-JP" sz="1200" dirty="0" smtClean="0"/>
              <a:t>FAX/</a:t>
            </a:r>
            <a:r>
              <a:rPr kumimoji="1" lang="ja-JP" altLang="en-US" sz="1200" dirty="0" smtClean="0"/>
              <a:t>　</a:t>
            </a:r>
            <a:r>
              <a:rPr kumimoji="1" lang="ja-JP" altLang="en-US" dirty="0" smtClean="0"/>
              <a:t>　　</a:t>
            </a:r>
            <a:endParaRPr kumimoji="1" lang="ja-JP" altLang="en-US" dirty="0"/>
          </a:p>
        </p:txBody>
      </p:sp>
      <p:sp>
        <p:nvSpPr>
          <p:cNvPr id="3" name="正方形/長方形 2"/>
          <p:cNvSpPr/>
          <p:nvPr/>
        </p:nvSpPr>
        <p:spPr>
          <a:xfrm>
            <a:off x="291761" y="2714362"/>
            <a:ext cx="3010629" cy="1797679"/>
          </a:xfrm>
          <a:prstGeom prst="rect">
            <a:avLst/>
          </a:prstGeom>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t>日時</a:t>
            </a:r>
            <a:r>
              <a:rPr lang="ja-JP" altLang="en-US" dirty="0" smtClean="0"/>
              <a:t>　</a:t>
            </a:r>
            <a:r>
              <a:rPr lang="ja-JP" altLang="en-US" b="1" dirty="0" smtClean="0"/>
              <a:t>平成</a:t>
            </a:r>
            <a:r>
              <a:rPr lang="en-US" altLang="ja-JP" b="1" dirty="0" smtClean="0"/>
              <a:t>29</a:t>
            </a:r>
            <a:r>
              <a:rPr lang="ja-JP" altLang="en-US" b="1" dirty="0" smtClean="0"/>
              <a:t>年</a:t>
            </a:r>
            <a:r>
              <a:rPr lang="en-US" altLang="ja-JP" b="1" dirty="0" smtClean="0"/>
              <a:t>11</a:t>
            </a:r>
            <a:r>
              <a:rPr lang="ja-JP" altLang="en-US" b="1" dirty="0" smtClean="0"/>
              <a:t>月</a:t>
            </a:r>
            <a:r>
              <a:rPr lang="en-US" altLang="ja-JP" b="1" dirty="0" smtClean="0"/>
              <a:t>21</a:t>
            </a:r>
            <a:r>
              <a:rPr lang="ja-JP" altLang="en-US" b="1" dirty="0" smtClean="0"/>
              <a:t>日（火）</a:t>
            </a:r>
            <a:endParaRPr lang="en-US" altLang="ja-JP" b="1" dirty="0" smtClean="0"/>
          </a:p>
          <a:p>
            <a:r>
              <a:rPr kumimoji="1" lang="ja-JP" altLang="en-US" b="1" dirty="0" smtClean="0"/>
              <a:t>　　　　</a:t>
            </a:r>
            <a:r>
              <a:rPr kumimoji="1" lang="en-US" altLang="ja-JP" b="1" dirty="0" smtClean="0"/>
              <a:t>15:30</a:t>
            </a:r>
            <a:r>
              <a:rPr kumimoji="1" lang="ja-JP" altLang="en-US" b="1" dirty="0" smtClean="0"/>
              <a:t>～</a:t>
            </a:r>
            <a:r>
              <a:rPr kumimoji="1" lang="en-US" altLang="ja-JP" b="1" dirty="0" smtClean="0"/>
              <a:t>17:15</a:t>
            </a:r>
          </a:p>
          <a:p>
            <a:r>
              <a:rPr kumimoji="1" lang="ja-JP" altLang="en-US" b="1" dirty="0" smtClean="0"/>
              <a:t>　　　</a:t>
            </a:r>
            <a:r>
              <a:rPr kumimoji="1" lang="ja-JP" altLang="en-US" sz="1400" b="1" dirty="0" smtClean="0"/>
              <a:t>　</a:t>
            </a:r>
            <a:r>
              <a:rPr kumimoji="1" lang="ja-JP" altLang="en-US" sz="1500" b="1" dirty="0" smtClean="0"/>
              <a:t>（交流会</a:t>
            </a:r>
            <a:r>
              <a:rPr kumimoji="1" lang="en-US" altLang="ja-JP" sz="1500" b="1" dirty="0" smtClean="0"/>
              <a:t>17:15</a:t>
            </a:r>
            <a:r>
              <a:rPr kumimoji="1" lang="ja-JP" altLang="en-US" sz="1500" b="1" dirty="0" smtClean="0"/>
              <a:t>～</a:t>
            </a:r>
            <a:r>
              <a:rPr kumimoji="1" lang="en-US" altLang="ja-JP" sz="1500" b="1" dirty="0" smtClean="0"/>
              <a:t>18:15</a:t>
            </a:r>
            <a:r>
              <a:rPr kumimoji="1" lang="ja-JP" altLang="en-US" sz="1500" b="1" dirty="0" smtClean="0"/>
              <a:t>）</a:t>
            </a:r>
            <a:endParaRPr lang="en-US" altLang="ja-JP" sz="1400" dirty="0"/>
          </a:p>
          <a:p>
            <a:r>
              <a:rPr kumimoji="1" lang="ja-JP" altLang="en-US" sz="1400" dirty="0" smtClean="0"/>
              <a:t>場所</a:t>
            </a:r>
            <a:r>
              <a:rPr kumimoji="1" lang="ja-JP" altLang="en-US" dirty="0" smtClean="0"/>
              <a:t>　</a:t>
            </a:r>
            <a:r>
              <a:rPr kumimoji="1" lang="ja-JP" altLang="en-US" sz="1600" dirty="0" smtClean="0"/>
              <a:t>ヒロロ３階</a:t>
            </a:r>
            <a:r>
              <a:rPr kumimoji="1" lang="ja-JP" altLang="en-US" dirty="0" smtClean="0"/>
              <a:t>ヒロロスクエア</a:t>
            </a:r>
            <a:endParaRPr kumimoji="1" lang="en-US" altLang="ja-JP" b="1" dirty="0" smtClean="0"/>
          </a:p>
          <a:p>
            <a:r>
              <a:rPr kumimoji="1" lang="ja-JP" altLang="en-US" b="1" dirty="0" smtClean="0"/>
              <a:t>　　　 多世代交流室（２）</a:t>
            </a:r>
            <a:endParaRPr kumimoji="1" lang="en-US" altLang="ja-JP" b="1" dirty="0" smtClean="0"/>
          </a:p>
          <a:p>
            <a:r>
              <a:rPr kumimoji="1" lang="ja-JP" altLang="en-US" b="1" dirty="0" smtClean="0"/>
              <a:t>　　　</a:t>
            </a:r>
            <a:r>
              <a:rPr kumimoji="1" lang="ja-JP" altLang="en-US" sz="1400" b="1" dirty="0" smtClean="0"/>
              <a:t>　（弘前市大字駅前町</a:t>
            </a:r>
            <a:r>
              <a:rPr kumimoji="1" lang="en-US" altLang="ja-JP" sz="1400" b="1" dirty="0" smtClean="0"/>
              <a:t>9-20</a:t>
            </a:r>
            <a:r>
              <a:rPr kumimoji="1" lang="ja-JP" altLang="en-US" sz="1400" b="1" dirty="0" smtClean="0"/>
              <a:t>）　　　　</a:t>
            </a:r>
            <a:endParaRPr kumimoji="1" lang="en-US" altLang="ja-JP" sz="1400" b="1" dirty="0" smtClean="0"/>
          </a:p>
        </p:txBody>
      </p:sp>
      <p:sp>
        <p:nvSpPr>
          <p:cNvPr id="17" name="正方形/長方形 16"/>
          <p:cNvSpPr/>
          <p:nvPr/>
        </p:nvSpPr>
        <p:spPr>
          <a:xfrm>
            <a:off x="18703" y="36919"/>
            <a:ext cx="4564070" cy="30777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sz="1400" b="1" i="1" cap="none" spc="50" dirty="0" smtClean="0">
                <a:ln w="11430"/>
                <a:solidFill>
                  <a:srgbClr val="00B050"/>
                </a:solidFill>
                <a:effectLst>
                  <a:outerShdw blurRad="76200" dist="50800" dir="5400000" algn="tl" rotWithShape="0">
                    <a:srgbClr val="000000">
                      <a:alpha val="65000"/>
                    </a:srgbClr>
                  </a:outerShdw>
                </a:effectLst>
              </a:rPr>
              <a:t>青森県産学官金オープンイノベーションサロン～弘前～ </a:t>
            </a:r>
            <a:endParaRPr lang="ja-JP" altLang="en-US" sz="1400" b="1" i="1" cap="none" spc="50" dirty="0">
              <a:ln w="11430"/>
              <a:solidFill>
                <a:srgbClr val="00B05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875259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6"/>
        </a:lnRef>
        <a:fillRef idx="1">
          <a:schemeClr val="lt1"/>
        </a:fillRef>
        <a:effectRef idx="0">
          <a:schemeClr val="accent6"/>
        </a:effectRef>
        <a:fontRef idx="minor">
          <a:schemeClr val="dk1"/>
        </a:fontRef>
      </a:style>
    </a:spDef>
  </a:objectDefaults>
  <a:extraClrSchemeLst/>
</a:theme>
</file>